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2062400"/>
  <p:notesSz cx="6858000" cy="9144000"/>
  <p:defaultTextStyle>
    <a:defPPr>
      <a:defRPr lang="en-US"/>
    </a:defPPr>
    <a:lvl1pPr marL="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32"/>
    <p:restoredTop sz="96756"/>
  </p:normalViewPr>
  <p:slideViewPr>
    <p:cSldViewPr snapToGrid="0" snapToObjects="1">
      <p:cViewPr>
        <p:scale>
          <a:sx n="38" d="100"/>
          <a:sy n="38" d="100"/>
        </p:scale>
        <p:origin x="283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83826"/>
            <a:ext cx="31089600" cy="1464394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2092500"/>
            <a:ext cx="27432000" cy="1015534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39433"/>
            <a:ext cx="7886700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39433"/>
            <a:ext cx="23202900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420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486402"/>
            <a:ext cx="31546800" cy="1749678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8148716"/>
            <a:ext cx="31546800" cy="92011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39442"/>
            <a:ext cx="3154680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311133"/>
            <a:ext cx="15473360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364460"/>
            <a:ext cx="15473360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311133"/>
            <a:ext cx="15549564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364460"/>
            <a:ext cx="15549564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056216"/>
            <a:ext cx="18516600" cy="298915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056216"/>
            <a:ext cx="18516600" cy="298915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39442"/>
            <a:ext cx="3154680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197167"/>
            <a:ext cx="3154680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985623"/>
            <a:ext cx="123444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emf"/><Relationship Id="rId16" Type="http://schemas.openxmlformats.org/officeDocument/2006/relationships/image" Target="../media/image16.png"/><Relationship Id="rId17" Type="http://schemas.openxmlformats.org/officeDocument/2006/relationships/image" Target="../media/image17.emf"/><Relationship Id="rId18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48288" y="1177493"/>
            <a:ext cx="197510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How do events affect crime?</a:t>
            </a:r>
          </a:p>
          <a:p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241" y="6558358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Research Question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2392" y="7806797"/>
            <a:ext cx="14019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377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What to expect from specific events so that the Arlington County Police Department (ACPD) can be better prepared?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9241" y="14487694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Exploratory Data Analysis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2050" y="34698821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Next Steps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8095" y="35771580"/>
            <a:ext cx="137124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Visualize and model effect for more types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Consult with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ACPD to understand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which other events would be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of interest  to them.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Investigate various crime types further, to understand differential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effect.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48288" y="3941520"/>
            <a:ext cx="2306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Hannah Brinkley (VT),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Craig Morton (VT), Claire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Kelling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(PSU),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Sayali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Phadke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(PSU)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</a:t>
            </a:r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ith Josh Goldstein and Gizem Korkmaz (SDAL)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Sponsor: Captain Bruce Benson and Niki Levy, Arlington County Police Department</a:t>
            </a:r>
            <a:endParaRPr lang="en-US" sz="4000" b="0" i="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3133" y="8932196"/>
            <a:ext cx="103812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377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Types of events of interest: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Political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elections and inaugurations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Weather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snowstorms, hurricanes, hottest day of the year, tropical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storms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Sports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Super Bowl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playoff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games for the Washington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sports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eams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arathons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Holidays,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alloween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Memorial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Day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Social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events: All events listed on </a:t>
            </a:r>
            <a:r>
              <a:rPr lang="en-US" sz="32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Y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elp.com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Arlington.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Popular events include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wine testing, pub crawls, national cheesecake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day</a:t>
            </a:r>
            <a:endParaRPr lang="en-US" sz="3200" b="1" i="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0" name="Shape 106" descr="Intro_graphic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1102" y="7813573"/>
            <a:ext cx="9980484" cy="651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2461631" y="7918409"/>
            <a:ext cx="93137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 relational data tables about 911 calls and crime incidents provided by the ACPD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Available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2005-2015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Reports a total of 1,064,099 Calls for Service and 261,944 incidents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this analysis we use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: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Type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incident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recorded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Exact date and time of the 911 call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Location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gathered event data from various sources including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Yelp.com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for social events.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2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149" y="8688904"/>
            <a:ext cx="1733853" cy="193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6" y="14434792"/>
            <a:ext cx="34233346" cy="1977865"/>
          </a:xfrm>
          <a:prstGeom prst="rect">
            <a:avLst/>
          </a:prstGeom>
        </p:spPr>
      </p:pic>
      <p:pic>
        <p:nvPicPr>
          <p:cNvPr id="58" name="Shape 86" descr="final_barcrawl_201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3987" y="18164802"/>
            <a:ext cx="9557160" cy="6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88" descr="final_4july_2015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8200" y="16041253"/>
            <a:ext cx="10369836" cy="691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8" descr="final_snowmageddon_201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69712" y="16041253"/>
            <a:ext cx="10369835" cy="691322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109"/>
          <p:cNvSpPr txBox="1"/>
          <p:nvPr/>
        </p:nvSpPr>
        <p:spPr>
          <a:xfrm>
            <a:off x="24712875" y="23001940"/>
            <a:ext cx="10369800" cy="197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extreme weather events would result in people spending extended periods of time in their homes, leading to an increase in domestic abuse-related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2" name="Shape 110"/>
          <p:cNvSpPr txBox="1"/>
          <p:nvPr/>
        </p:nvSpPr>
        <p:spPr>
          <a:xfrm>
            <a:off x="958200" y="22943766"/>
            <a:ext cx="9997200" cy="20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certain holidays will result in more people celebrating, leading to an increase in alcohol-related crimes. Data suggests increase in motor vehicle related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incidents.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3" name="Shape 111"/>
          <p:cNvSpPr txBox="1"/>
          <p:nvPr/>
        </p:nvSpPr>
        <p:spPr>
          <a:xfrm>
            <a:off x="10293339" y="16232605"/>
            <a:ext cx="9997199" cy="17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 drinking-based social event will lead to an increase in alcohol-related and public disturbance-related crimes. Data supports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this.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cxnSp>
        <p:nvCxnSpPr>
          <p:cNvPr id="64" name="Shape 126"/>
          <p:cNvCxnSpPr/>
          <p:nvPr/>
        </p:nvCxnSpPr>
        <p:spPr>
          <a:xfrm rot="10800000" flipH="1">
            <a:off x="4618450" y="22366591"/>
            <a:ext cx="753300" cy="2385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" name="Shape 127"/>
          <p:cNvSpPr txBox="1"/>
          <p:nvPr/>
        </p:nvSpPr>
        <p:spPr>
          <a:xfrm>
            <a:off x="4257350" y="22490391"/>
            <a:ext cx="10383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/>
              <a:t>Start Date</a:t>
            </a:r>
          </a:p>
        </p:txBody>
      </p:sp>
      <p:cxnSp>
        <p:nvCxnSpPr>
          <p:cNvPr id="66" name="Shape 128"/>
          <p:cNvCxnSpPr/>
          <p:nvPr/>
        </p:nvCxnSpPr>
        <p:spPr>
          <a:xfrm rot="10800000">
            <a:off x="7236025" y="22384366"/>
            <a:ext cx="649500" cy="21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" name="Shape 129"/>
          <p:cNvSpPr txBox="1"/>
          <p:nvPr/>
        </p:nvSpPr>
        <p:spPr>
          <a:xfrm>
            <a:off x="7498875" y="22490391"/>
            <a:ext cx="10383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pic>
        <p:nvPicPr>
          <p:cNvPr id="68" name="Shape 130" descr="2015 Bar Crawl After Plot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04825" y="21354090"/>
            <a:ext cx="4064900" cy="4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131" descr="2015 Bar Crawl Before Plot.jpe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47675" y="16209428"/>
            <a:ext cx="4064900" cy="40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132"/>
          <p:cNvCxnSpPr/>
          <p:nvPr/>
        </p:nvCxnSpPr>
        <p:spPr>
          <a:xfrm rot="10800000" flipH="1">
            <a:off x="18983275" y="18241878"/>
            <a:ext cx="1364400" cy="14295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133"/>
          <p:cNvSpPr txBox="1"/>
          <p:nvPr/>
        </p:nvSpPr>
        <p:spPr>
          <a:xfrm rot="-2886231">
            <a:off x="18932291" y="18622439"/>
            <a:ext cx="1038212" cy="285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Before</a:t>
            </a:r>
          </a:p>
        </p:txBody>
      </p:sp>
      <p:cxnSp>
        <p:nvCxnSpPr>
          <p:cNvPr id="72" name="Shape 134"/>
          <p:cNvCxnSpPr/>
          <p:nvPr/>
        </p:nvCxnSpPr>
        <p:spPr>
          <a:xfrm rot="10800000" flipH="1">
            <a:off x="14468975" y="23886116"/>
            <a:ext cx="568200" cy="1233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" name="Shape 135"/>
          <p:cNvSpPr txBox="1"/>
          <p:nvPr/>
        </p:nvSpPr>
        <p:spPr>
          <a:xfrm>
            <a:off x="14059400" y="23914016"/>
            <a:ext cx="11811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Start Date</a:t>
            </a:r>
          </a:p>
        </p:txBody>
      </p:sp>
      <p:cxnSp>
        <p:nvCxnSpPr>
          <p:cNvPr id="74" name="Shape 136"/>
          <p:cNvCxnSpPr/>
          <p:nvPr/>
        </p:nvCxnSpPr>
        <p:spPr>
          <a:xfrm rot="10800000">
            <a:off x="15941625" y="23917066"/>
            <a:ext cx="495300" cy="7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137"/>
          <p:cNvSpPr txBox="1"/>
          <p:nvPr/>
        </p:nvSpPr>
        <p:spPr>
          <a:xfrm>
            <a:off x="16132125" y="23902266"/>
            <a:ext cx="11811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cxnSp>
        <p:nvCxnSpPr>
          <p:cNvPr id="76" name="Shape 138"/>
          <p:cNvCxnSpPr/>
          <p:nvPr/>
        </p:nvCxnSpPr>
        <p:spPr>
          <a:xfrm rot="10800000" flipH="1">
            <a:off x="28912600" y="22326241"/>
            <a:ext cx="238200" cy="324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139"/>
          <p:cNvCxnSpPr/>
          <p:nvPr/>
        </p:nvCxnSpPr>
        <p:spPr>
          <a:xfrm rot="10800000">
            <a:off x="30446050" y="22355041"/>
            <a:ext cx="238200" cy="29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" name="Shape 140"/>
          <p:cNvSpPr txBox="1"/>
          <p:nvPr/>
        </p:nvSpPr>
        <p:spPr>
          <a:xfrm>
            <a:off x="28398900" y="22566591"/>
            <a:ext cx="1181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Start Date</a:t>
            </a:r>
          </a:p>
        </p:txBody>
      </p:sp>
      <p:sp>
        <p:nvSpPr>
          <p:cNvPr id="79" name="Shape 141"/>
          <p:cNvSpPr txBox="1"/>
          <p:nvPr/>
        </p:nvSpPr>
        <p:spPr>
          <a:xfrm>
            <a:off x="30350875" y="22545466"/>
            <a:ext cx="11334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cxnSp>
        <p:nvCxnSpPr>
          <p:cNvPr id="80" name="Shape 142"/>
          <p:cNvCxnSpPr/>
          <p:nvPr/>
        </p:nvCxnSpPr>
        <p:spPr>
          <a:xfrm>
            <a:off x="18964225" y="22738240"/>
            <a:ext cx="1440600" cy="6483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" name="Shape 143"/>
          <p:cNvSpPr txBox="1"/>
          <p:nvPr/>
        </p:nvSpPr>
        <p:spPr>
          <a:xfrm rot="1528570">
            <a:off x="19084822" y="22987540"/>
            <a:ext cx="1037812" cy="285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After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55337" y="25372538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The Model &amp; Findings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5635652" y="28800583"/>
                <a:ext cx="62860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652" y="28800583"/>
                <a:ext cx="6286026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Shape 87" descr="pub_during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11929" y="26544512"/>
            <a:ext cx="5425311" cy="52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102"/>
          <p:cNvSpPr txBox="1"/>
          <p:nvPr/>
        </p:nvSpPr>
        <p:spPr>
          <a:xfrm>
            <a:off x="1922392" y="31232081"/>
            <a:ext cx="12625431" cy="2924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93700">
              <a:buClr>
                <a:srgbClr val="2222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The maps on the right illustrate the effects of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Snowmageddon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and one of the popular pub crawls in Arlington.</a:t>
            </a:r>
          </a:p>
          <a:p>
            <a:pPr marL="342900" indent="-393700">
              <a:buClr>
                <a:srgbClr val="2222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 do not observe a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significant change in crime rate during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Super </a:t>
            </a:r>
            <a:r>
              <a:rPr lang="en-US" sz="3200" b="1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Bowl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and we observe that the </a:t>
            </a:r>
            <a:r>
              <a:rPr lang="en-US" sz="320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 rate is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generally higher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at night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.</a:t>
            </a:r>
          </a:p>
          <a:p>
            <a:pPr marL="342900" indent="-393700">
              <a:lnSpc>
                <a:spcPct val="115000"/>
              </a:lnSpc>
              <a:buClr>
                <a:srgbClr val="222222"/>
              </a:buClr>
              <a:buSzPct val="100000"/>
              <a:buFont typeface="Trebuchet MS"/>
              <a:buChar char="●"/>
            </a:pP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94" name="Shape 115" descr="pub_after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168023" y="26794056"/>
            <a:ext cx="5244552" cy="50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17"/>
          <p:cNvSpPr txBox="1"/>
          <p:nvPr/>
        </p:nvSpPr>
        <p:spPr>
          <a:xfrm>
            <a:off x="17627898" y="26729627"/>
            <a:ext cx="28575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Before      After</a:t>
            </a:r>
          </a:p>
        </p:txBody>
      </p:sp>
      <p:cxnSp>
        <p:nvCxnSpPr>
          <p:cNvPr id="97" name="Shape 118"/>
          <p:cNvCxnSpPr/>
          <p:nvPr/>
        </p:nvCxnSpPr>
        <p:spPr>
          <a:xfrm>
            <a:off x="19685298" y="27282077"/>
            <a:ext cx="623100" cy="61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119"/>
          <p:cNvCxnSpPr/>
          <p:nvPr/>
        </p:nvCxnSpPr>
        <p:spPr>
          <a:xfrm flipH="1">
            <a:off x="18057048" y="27301127"/>
            <a:ext cx="542400" cy="724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9" name="Shape 120" descr="snowmageddon_after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89167" y="27926772"/>
            <a:ext cx="5233818" cy="538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21" descr="snowmageddon_befor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68445" y="28168605"/>
            <a:ext cx="5477603" cy="521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22"/>
          <p:cNvSpPr txBox="1"/>
          <p:nvPr/>
        </p:nvSpPr>
        <p:spPr>
          <a:xfrm>
            <a:off x="27759922" y="27983494"/>
            <a:ext cx="28575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Before    After</a:t>
            </a:r>
          </a:p>
        </p:txBody>
      </p:sp>
      <p:cxnSp>
        <p:nvCxnSpPr>
          <p:cNvPr id="102" name="Shape 123"/>
          <p:cNvCxnSpPr/>
          <p:nvPr/>
        </p:nvCxnSpPr>
        <p:spPr>
          <a:xfrm>
            <a:off x="29736247" y="28581615"/>
            <a:ext cx="1143395" cy="9322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24"/>
          <p:cNvCxnSpPr/>
          <p:nvPr/>
        </p:nvCxnSpPr>
        <p:spPr>
          <a:xfrm flipH="1">
            <a:off x="28357062" y="28564222"/>
            <a:ext cx="293335" cy="118985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" name="Shape 125"/>
          <p:cNvSpPr txBox="1"/>
          <p:nvPr/>
        </p:nvSpPr>
        <p:spPr>
          <a:xfrm>
            <a:off x="23825622" y="26604656"/>
            <a:ext cx="10327656" cy="1239533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>
                <a:latin typeface="Trebuchet MS"/>
                <a:ea typeface="Trebuchet MS"/>
                <a:cs typeface="Trebuchet MS"/>
                <a:sym typeface="Trebuchet MS"/>
              </a:rPr>
              <a:t>Snowmageddon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 blizzard on 02/05-02/06, 2015:</a:t>
            </a:r>
            <a:b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Intensity of estimated crime decreased significantly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8" y="25361212"/>
            <a:ext cx="34233346" cy="197786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647" y="35804440"/>
            <a:ext cx="16489266" cy="198633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8208102" y="35835450"/>
            <a:ext cx="1445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References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7627898" y="37004120"/>
            <a:ext cx="1759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buClr>
                <a:schemeClr val="dk1"/>
              </a:buClr>
              <a:buSzPct val="100000"/>
            </a:pP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[1] Lindgren, Finn, </a:t>
            </a:r>
            <a:r>
              <a:rPr lang="en-US" sz="20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Håvard</a:t>
            </a: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 Rue, and Johan </a:t>
            </a:r>
            <a:r>
              <a:rPr lang="en-US" sz="20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Lindström</a:t>
            </a: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. "An explicit link between Gaussian fields and Gaussian Markov random fields: the stochastic partial differential equation approach." Journal of the Royal Statistical Society: Series B (Statistical Methodology) 73.4 (2011): 423-498</a:t>
            </a:r>
            <a:r>
              <a:rPr lang="en-US" sz="2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marL="457200" lvl="1"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[2] </a:t>
            </a:r>
            <a:r>
              <a:rPr lang="en-US" sz="20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www.r-inla.org</a:t>
            </a:r>
            <a:endParaRPr lang="en-US" sz="20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95" name="Shape 116"/>
          <p:cNvSpPr txBox="1"/>
          <p:nvPr/>
        </p:nvSpPr>
        <p:spPr>
          <a:xfrm>
            <a:off x="15088397" y="32111537"/>
            <a:ext cx="8987108" cy="1331597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 b="1" dirty="0">
                <a:latin typeface="Trebuchet MS"/>
                <a:ea typeface="Trebuchet MS"/>
                <a:cs typeface="Trebuchet MS"/>
                <a:sym typeface="Trebuchet MS"/>
              </a:rPr>
              <a:t>Pub crawl 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 Arlington on 03/21/2015:</a:t>
            </a:r>
            <a:b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Intensity of estimated crime increased significantly</a:t>
            </a:r>
          </a:p>
        </p:txBody>
      </p:sp>
      <p:sp>
        <p:nvSpPr>
          <p:cNvPr id="111" name="Shape 102"/>
          <p:cNvSpPr txBox="1"/>
          <p:nvPr/>
        </p:nvSpPr>
        <p:spPr>
          <a:xfrm>
            <a:off x="23416531" y="33633075"/>
            <a:ext cx="11806454" cy="144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30313" lvl="1" indent="-461963">
              <a:buClr>
                <a:srgbClr val="222222"/>
              </a:buClr>
              <a:buSzPct val="100000"/>
              <a:buFont typeface="Courier New" charset="0"/>
              <a:buChar char="o"/>
            </a:pPr>
            <a:r>
              <a:rPr lang="en-US" sz="320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Statistically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significant reduction in crime rate when comparing the periods before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blizzard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(Feb 1st-5th) to the days immediately following it (Feb 6th-10th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112" name="Shape 102"/>
          <p:cNvSpPr txBox="1"/>
          <p:nvPr/>
        </p:nvSpPr>
        <p:spPr>
          <a:xfrm>
            <a:off x="13944221" y="33608676"/>
            <a:ext cx="10131284" cy="1169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30313" lvl="1" indent="-461963">
              <a:buClr>
                <a:srgbClr val="22222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After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controlling for this time of day effect,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we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estimate an increase in crime rate during the night of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pub crawl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(March 21st, 2-9pm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2011204" y="26635391"/>
                <a:ext cx="12698497" cy="4587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indent="-457200" algn="l" defTabSz="37746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We fit a spatiotemporal log-Cox point process to crime rates in Arlington in order to account for dependence in rate over time.</a:t>
                </a:r>
              </a:p>
              <a:p>
                <a:pPr marL="457200" marR="0" indent="-457200" algn="l" defTabSz="37746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The rate at location </a:t>
                </a:r>
                <a:r>
                  <a:rPr lang="en-US" sz="32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s</a:t>
                </a:r>
                <a:r>
                  <a:rPr lang="en-US" sz="3200" baseline="-250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i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and time t is modeled as: 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Trebuchet MS" charset="0"/>
                              <a:cs typeface="Trebuchet MS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Trebuchet MS" charset="0"/>
                              <a:cs typeface="Trebuchet MS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Trebuchet MS" charset="0"/>
                                  <a:cs typeface="Trebuchet MS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dirty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>
                  <a:defRPr/>
                </a:pP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3200" b="0" i="1" dirty="0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</m:ctrlPr>
                          </m:sSubSupPr>
                          <m:e>
                            <m:r>
                              <a:rPr lang="en-US" sz="3200" b="0" i="1" dirty="0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sub>
                          <m:sup>
                            <m:r>
                              <a:rPr lang="en-US" sz="3200" b="0" i="1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is a time-independent spatial process with </a:t>
                </a:r>
                <a:r>
                  <a:rPr lang="en-US" sz="3200" b="0" i="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Matern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covariance. Inference relies on the SPDE approximation</a:t>
                </a:r>
                <a:r>
                  <a:rPr lang="en-US" sz="3200" b="0" i="0" baseline="300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1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implemented in the INLA R package</a:t>
                </a:r>
                <a:r>
                  <a:rPr lang="en-US" sz="3200" b="0" i="0" baseline="300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2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. </a:t>
                </a: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204" y="26635391"/>
                <a:ext cx="12698497" cy="4587731"/>
              </a:xfrm>
              <a:prstGeom prst="rect">
                <a:avLst/>
              </a:prstGeom>
              <a:blipFill rotWithShape="0">
                <a:blip r:embed="rId16"/>
                <a:stretch>
                  <a:fillRect l="-1248" t="-1726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Picture 1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0" y="6489246"/>
            <a:ext cx="16489266" cy="198633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22236332" y="6723332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Data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9" y="34727531"/>
            <a:ext cx="15495932" cy="186667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67" y="6712124"/>
            <a:ext cx="15495932" cy="186667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825" y="39582281"/>
            <a:ext cx="3621185" cy="1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657</Words>
  <Application>Microsoft Macintosh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Blanch Caps</vt:lpstr>
      <vt:lpstr>Calibri</vt:lpstr>
      <vt:lpstr>Calibri Light</vt:lpstr>
      <vt:lpstr>Cambria Math</vt:lpstr>
      <vt:lpstr>Courier New</vt:lpstr>
      <vt:lpstr>Raleway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xandershanks@yahoo.com</dc:creator>
  <cp:lastModifiedBy>xandershanks@yahoo.com</cp:lastModifiedBy>
  <cp:revision>21</cp:revision>
  <cp:lastPrinted>2017-07-24T15:11:08Z</cp:lastPrinted>
  <dcterms:created xsi:type="dcterms:W3CDTF">2017-07-12T21:21:51Z</dcterms:created>
  <dcterms:modified xsi:type="dcterms:W3CDTF">2017-07-24T19:29:27Z</dcterms:modified>
</cp:coreProperties>
</file>